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5" r:id="rId10"/>
    <p:sldId id="264" r:id="rId11"/>
    <p:sldId id="266" r:id="rId12"/>
    <p:sldId id="268"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20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9DCD2B-3C57-FE45-8E65-4A3922899317}" type="datetimeFigureOut">
              <a:rPr lang="en-US" smtClean="0"/>
              <a:t>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429188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DCD2B-3C57-FE45-8E65-4A3922899317}" type="datetimeFigureOut">
              <a:rPr lang="en-US" smtClean="0"/>
              <a:t>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413159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DCD2B-3C57-FE45-8E65-4A3922899317}" type="datetimeFigureOut">
              <a:rPr lang="en-US" smtClean="0"/>
              <a:t>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270339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DCD2B-3C57-FE45-8E65-4A3922899317}" type="datetimeFigureOut">
              <a:rPr lang="en-US" smtClean="0"/>
              <a:t>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117160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DCD2B-3C57-FE45-8E65-4A3922899317}" type="datetimeFigureOut">
              <a:rPr lang="en-US" smtClean="0"/>
              <a:t>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420345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DCD2B-3C57-FE45-8E65-4A3922899317}" type="datetimeFigureOut">
              <a:rPr lang="en-US" smtClean="0"/>
              <a:t>4/10/15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155645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9DCD2B-3C57-FE45-8E65-4A3922899317}" type="datetimeFigureOut">
              <a:rPr lang="en-US" smtClean="0"/>
              <a:t>4/10/15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120235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9DCD2B-3C57-FE45-8E65-4A3922899317}" type="datetimeFigureOut">
              <a:rPr lang="en-US" smtClean="0"/>
              <a:t>4/10/15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305675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DCD2B-3C57-FE45-8E65-4A3922899317}" type="datetimeFigureOut">
              <a:rPr lang="en-US" smtClean="0"/>
              <a:t>4/10/15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307238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DCD2B-3C57-FE45-8E65-4A3922899317}" type="datetimeFigureOut">
              <a:rPr lang="en-US" smtClean="0"/>
              <a:t>4/10/15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416089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DCD2B-3C57-FE45-8E65-4A3922899317}" type="datetimeFigureOut">
              <a:rPr lang="en-US" smtClean="0"/>
              <a:t>4/10/15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01CA6-E5F4-404B-A85C-338BB46885B8}" type="slidenum">
              <a:rPr lang="en-US" smtClean="0"/>
              <a:t>‹#›</a:t>
            </a:fld>
            <a:endParaRPr lang="en-US"/>
          </a:p>
        </p:txBody>
      </p:sp>
    </p:spTree>
    <p:extLst>
      <p:ext uri="{BB962C8B-B14F-4D97-AF65-F5344CB8AC3E}">
        <p14:creationId xmlns:p14="http://schemas.microsoft.com/office/powerpoint/2010/main" val="3268592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DCD2B-3C57-FE45-8E65-4A3922899317}" type="datetimeFigureOut">
              <a:rPr lang="en-US" smtClean="0"/>
              <a:t>4/10/15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01CA6-E5F4-404B-A85C-338BB46885B8}" type="slidenum">
              <a:rPr lang="en-US" smtClean="0"/>
              <a:t>‹#›</a:t>
            </a:fld>
            <a:endParaRPr lang="en-US"/>
          </a:p>
        </p:txBody>
      </p:sp>
    </p:spTree>
    <p:extLst>
      <p:ext uri="{BB962C8B-B14F-4D97-AF65-F5344CB8AC3E}">
        <p14:creationId xmlns:p14="http://schemas.microsoft.com/office/powerpoint/2010/main" val="205901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8eGgmKd9bSg" TargetMode="Externa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HOUGH RIOTS</a:t>
            </a:r>
            <a:endParaRPr lang="en-US" dirty="0"/>
          </a:p>
        </p:txBody>
      </p:sp>
      <p:sp>
        <p:nvSpPr>
          <p:cNvPr id="3" name="Subtitle 2"/>
          <p:cNvSpPr>
            <a:spLocks noGrp="1"/>
          </p:cNvSpPr>
          <p:nvPr>
            <p:ph type="subTitle" idx="1"/>
          </p:nvPr>
        </p:nvSpPr>
        <p:spPr/>
        <p:txBody>
          <a:bodyPr/>
          <a:lstStyle/>
          <a:p>
            <a:r>
              <a:rPr lang="en-US" dirty="0" smtClean="0"/>
              <a:t>LAQUESHA JONES</a:t>
            </a:r>
          </a:p>
          <a:p>
            <a:r>
              <a:rPr lang="en-US" dirty="0" smtClean="0"/>
              <a:t>ELA 5</a:t>
            </a:r>
            <a:r>
              <a:rPr lang="en-US" baseline="30000" dirty="0" smtClean="0"/>
              <a:t>TH</a:t>
            </a:r>
            <a:r>
              <a:rPr lang="en-US" dirty="0" smtClean="0"/>
              <a:t>/6</a:t>
            </a:r>
            <a:r>
              <a:rPr lang="en-US" baseline="30000" dirty="0" smtClean="0"/>
              <a:t>TH</a:t>
            </a:r>
            <a:endParaRPr lang="en-US" dirty="0" smtClean="0"/>
          </a:p>
          <a:p>
            <a:r>
              <a:rPr lang="en-US" dirty="0" smtClean="0"/>
              <a:t>MAY 8, 2015</a:t>
            </a:r>
            <a:endParaRPr lang="en-US" dirty="0"/>
          </a:p>
        </p:txBody>
      </p:sp>
      <p:pic>
        <p:nvPicPr>
          <p:cNvPr id="8" name="Picture 7"/>
          <p:cNvPicPr>
            <a:picLocks noChangeAspect="1"/>
          </p:cNvPicPr>
          <p:nvPr/>
        </p:nvPicPr>
        <p:blipFill>
          <a:blip r:embed="rId2"/>
          <a:stretch>
            <a:fillRect/>
          </a:stretch>
        </p:blipFill>
        <p:spPr>
          <a:xfrm>
            <a:off x="349836" y="143661"/>
            <a:ext cx="3047980" cy="2324100"/>
          </a:xfrm>
          <a:prstGeom prst="rect">
            <a:avLst/>
          </a:prstGeom>
        </p:spPr>
      </p:pic>
      <p:pic>
        <p:nvPicPr>
          <p:cNvPr id="9" name="Picture 8"/>
          <p:cNvPicPr>
            <a:picLocks noChangeAspect="1"/>
          </p:cNvPicPr>
          <p:nvPr/>
        </p:nvPicPr>
        <p:blipFill>
          <a:blip r:embed="rId3"/>
          <a:stretch>
            <a:fillRect/>
          </a:stretch>
        </p:blipFill>
        <p:spPr>
          <a:xfrm>
            <a:off x="5552843" y="143661"/>
            <a:ext cx="3048000" cy="2286000"/>
          </a:xfrm>
          <a:prstGeom prst="rect">
            <a:avLst/>
          </a:prstGeom>
        </p:spPr>
      </p:pic>
      <p:pic>
        <p:nvPicPr>
          <p:cNvPr id="10" name="Picture 9"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36" y="4622800"/>
            <a:ext cx="2540000" cy="2032000"/>
          </a:xfrm>
          <a:prstGeom prst="rect">
            <a:avLst/>
          </a:prstGeom>
        </p:spPr>
      </p:pic>
      <p:pic>
        <p:nvPicPr>
          <p:cNvPr id="4" name="Picture 3"/>
          <p:cNvPicPr>
            <a:picLocks noChangeAspect="1"/>
          </p:cNvPicPr>
          <p:nvPr/>
        </p:nvPicPr>
        <p:blipFill>
          <a:blip r:embed="rId5"/>
          <a:stretch>
            <a:fillRect/>
          </a:stretch>
        </p:blipFill>
        <p:spPr>
          <a:xfrm>
            <a:off x="6211573" y="4622800"/>
            <a:ext cx="2389269" cy="2032000"/>
          </a:xfrm>
          <a:prstGeom prst="rect">
            <a:avLst/>
          </a:prstGeom>
        </p:spPr>
      </p:pic>
    </p:spTree>
    <p:extLst>
      <p:ext uri="{BB962C8B-B14F-4D97-AF65-F5344CB8AC3E}">
        <p14:creationId xmlns:p14="http://schemas.microsoft.com/office/powerpoint/2010/main" val="21737273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 RIOTS</a:t>
            </a:r>
            <a:br>
              <a:rPr lang="en-US" dirty="0" smtClean="0"/>
            </a:br>
            <a:r>
              <a:rPr lang="en-US" dirty="0" smtClean="0"/>
              <a:t>PICTORIAL</a:t>
            </a:r>
            <a:endParaRPr lang="en-US" dirty="0"/>
          </a:p>
        </p:txBody>
      </p:sp>
      <p:pic>
        <p:nvPicPr>
          <p:cNvPr id="5" name="Content Placeholder 4" descr="Hough-riot~~element117.jpg"/>
          <p:cNvPicPr>
            <a:picLocks noGrp="1" noChangeAspect="1"/>
          </p:cNvPicPr>
          <p:nvPr>
            <p:ph idx="1"/>
          </p:nvPr>
        </p:nvPicPr>
        <p:blipFill>
          <a:blip r:embed="rId2">
            <a:extLst>
              <a:ext uri="{28A0092B-C50C-407E-A947-70E740481C1C}">
                <a14:useLocalDpi xmlns:a14="http://schemas.microsoft.com/office/drawing/2010/main" val="0"/>
              </a:ext>
            </a:extLst>
          </a:blip>
          <a:srcRect t="6439" b="6439"/>
          <a:stretch>
            <a:fillRect/>
          </a:stretch>
        </p:blipFill>
        <p:spPr/>
      </p:pic>
    </p:spTree>
    <p:extLst>
      <p:ext uri="{BB962C8B-B14F-4D97-AF65-F5344CB8AC3E}">
        <p14:creationId xmlns:p14="http://schemas.microsoft.com/office/powerpoint/2010/main" val="15135700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ugh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41628"/>
            <a:ext cx="2819400" cy="3517900"/>
          </a:xfrm>
          <a:prstGeom prst="rect">
            <a:avLst/>
          </a:prstGeom>
        </p:spPr>
      </p:pic>
      <p:sp>
        <p:nvSpPr>
          <p:cNvPr id="2" name="Title 1"/>
          <p:cNvSpPr>
            <a:spLocks noGrp="1"/>
          </p:cNvSpPr>
          <p:nvPr>
            <p:ph type="title"/>
          </p:nvPr>
        </p:nvSpPr>
        <p:spPr/>
        <p:txBody>
          <a:bodyPr/>
          <a:lstStyle/>
          <a:p>
            <a:r>
              <a:rPr lang="en-US" dirty="0" smtClean="0"/>
              <a:t>Hough Now!</a:t>
            </a:r>
            <a:endParaRPr lang="en-US" dirty="0"/>
          </a:p>
        </p:txBody>
      </p:sp>
      <p:sp>
        <p:nvSpPr>
          <p:cNvPr id="3" name="Content Placeholder 2"/>
          <p:cNvSpPr>
            <a:spLocks noGrp="1"/>
          </p:cNvSpPr>
          <p:nvPr>
            <p:ph idx="1"/>
          </p:nvPr>
        </p:nvSpPr>
        <p:spPr>
          <a:xfrm>
            <a:off x="457200" y="5945070"/>
            <a:ext cx="8229600" cy="181093"/>
          </a:xfrm>
        </p:spPr>
        <p:txBody>
          <a:bodyPr>
            <a:normAutofit fontScale="25000" lnSpcReduction="20000"/>
          </a:bodyPr>
          <a:lstStyle/>
          <a:p>
            <a:endParaRPr lang="en-US" dirty="0"/>
          </a:p>
        </p:txBody>
      </p:sp>
      <p:sp>
        <p:nvSpPr>
          <p:cNvPr id="6" name="Rectangle 5"/>
          <p:cNvSpPr/>
          <p:nvPr/>
        </p:nvSpPr>
        <p:spPr>
          <a:xfrm>
            <a:off x="457200" y="1570063"/>
            <a:ext cx="8229600" cy="4111447"/>
          </a:xfrm>
          <a:prstGeom prst="rect">
            <a:avLst/>
          </a:prstGeom>
        </p:spPr>
        <p:txBody>
          <a:bodyPr wrap="square">
            <a:spAutoFit/>
          </a:bodyPr>
          <a:lstStyle/>
          <a:p>
            <a:r>
              <a:rPr lang="en-US" sz="2800" dirty="0" smtClean="0"/>
              <a:t>Despite the persistence of poverty and widespread deterioration, the people of Hough together with city officials and private developers have forged partnerships to rebuild the neighborhood and restore its pride. The 1980s and 1990s witnessed signs of rebirth in Hough – the Lexington Village townhouse complex, construction of numerous stately single-family homes and the new Church Square shopping center at East 79th and Euclid.</a:t>
            </a:r>
            <a:endParaRPr lang="en-US" sz="2800" dirty="0"/>
          </a:p>
        </p:txBody>
      </p:sp>
    </p:spTree>
    <p:extLst>
      <p:ext uri="{BB962C8B-B14F-4D97-AF65-F5344CB8AC3E}">
        <p14:creationId xmlns:p14="http://schemas.microsoft.com/office/powerpoint/2010/main" val="1890486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Hough Riots</a:t>
            </a:r>
            <a:endParaRPr lang="en-US" dirty="0"/>
          </a:p>
        </p:txBody>
      </p:sp>
      <p:sp>
        <p:nvSpPr>
          <p:cNvPr id="3" name="Content Placeholder 2"/>
          <p:cNvSpPr>
            <a:spLocks noGrp="1"/>
          </p:cNvSpPr>
          <p:nvPr>
            <p:ph idx="1"/>
          </p:nvPr>
        </p:nvSpPr>
        <p:spPr/>
        <p:txBody>
          <a:bodyPr/>
          <a:lstStyle/>
          <a:p>
            <a:r>
              <a:rPr lang="en-US" dirty="0" smtClean="0">
                <a:hlinkClick r:id="rId2"/>
              </a:rPr>
              <a:t>Hough Riots</a:t>
            </a:r>
            <a:r>
              <a:rPr lang="en-US" dirty="0" smtClean="0"/>
              <a:t> A </a:t>
            </a:r>
            <a:r>
              <a:rPr lang="en-US" dirty="0" smtClean="0"/>
              <a:t>Video</a:t>
            </a:r>
          </a:p>
          <a:p>
            <a:pPr marL="0" indent="0">
              <a:buNone/>
            </a:pPr>
            <a:r>
              <a:rPr lang="en-US" dirty="0"/>
              <a:t> </a:t>
            </a:r>
            <a:endParaRPr lang="en-US" dirty="0"/>
          </a:p>
        </p:txBody>
      </p:sp>
      <p:pic>
        <p:nvPicPr>
          <p:cNvPr id="5" name="Picture 4"/>
          <p:cNvPicPr>
            <a:picLocks noChangeAspect="1"/>
          </p:cNvPicPr>
          <p:nvPr/>
        </p:nvPicPr>
        <p:blipFill>
          <a:blip r:embed="rId3"/>
          <a:stretch>
            <a:fillRect/>
          </a:stretch>
        </p:blipFill>
        <p:spPr>
          <a:xfrm>
            <a:off x="609600" y="2348791"/>
            <a:ext cx="8077200" cy="4356100"/>
          </a:xfrm>
          <a:prstGeom prst="rect">
            <a:avLst/>
          </a:prstGeom>
        </p:spPr>
      </p:pic>
    </p:spTree>
    <p:extLst>
      <p:ext uri="{BB962C8B-B14F-4D97-AF65-F5344CB8AC3E}">
        <p14:creationId xmlns:p14="http://schemas.microsoft.com/office/powerpoint/2010/main" val="33863593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 Riots</a:t>
            </a:r>
            <a:br>
              <a:rPr lang="en-US" dirty="0" smtClean="0"/>
            </a:br>
            <a:r>
              <a:rPr lang="en-US" dirty="0" smtClean="0"/>
              <a:t>Citations</a:t>
            </a:r>
            <a:endParaRPr lang="en-US" dirty="0"/>
          </a:p>
        </p:txBody>
      </p:sp>
      <p:sp>
        <p:nvSpPr>
          <p:cNvPr id="3" name="Content Placeholder 2"/>
          <p:cNvSpPr>
            <a:spLocks noGrp="1"/>
          </p:cNvSpPr>
          <p:nvPr>
            <p:ph idx="1"/>
          </p:nvPr>
        </p:nvSpPr>
        <p:spPr>
          <a:xfrm>
            <a:off x="457200" y="5803941"/>
            <a:ext cx="8229600" cy="322222"/>
          </a:xfrm>
        </p:spPr>
        <p:txBody>
          <a:bodyPr>
            <a:normAutofit fontScale="85000" lnSpcReduction="20000"/>
          </a:bodyPr>
          <a:lstStyle/>
          <a:p>
            <a:pPr lvl="7"/>
            <a:endParaRPr lang="en-US" dirty="0"/>
          </a:p>
        </p:txBody>
      </p:sp>
      <p:sp>
        <p:nvSpPr>
          <p:cNvPr id="5" name="Rectangle 4"/>
          <p:cNvSpPr/>
          <p:nvPr/>
        </p:nvSpPr>
        <p:spPr>
          <a:xfrm>
            <a:off x="910100" y="2650159"/>
            <a:ext cx="6516230" cy="646331"/>
          </a:xfrm>
          <a:prstGeom prst="rect">
            <a:avLst/>
          </a:prstGeom>
        </p:spPr>
        <p:txBody>
          <a:bodyPr wrap="square">
            <a:spAutoFit/>
          </a:bodyPr>
          <a:lstStyle/>
          <a:p>
            <a:r>
              <a:rPr lang="en-US" dirty="0" smtClean="0"/>
              <a:t>"Hough." The Neighborhood Home Page. </a:t>
            </a:r>
            <a:r>
              <a:rPr lang="en-US" dirty="0" err="1" smtClean="0"/>
              <a:t>N.p</a:t>
            </a:r>
            <a:r>
              <a:rPr lang="en-US" dirty="0" smtClean="0"/>
              <a:t>., </a:t>
            </a:r>
            <a:r>
              <a:rPr lang="en-US" dirty="0" err="1" smtClean="0"/>
              <a:t>n.d.</a:t>
            </a:r>
            <a:r>
              <a:rPr lang="en-US" dirty="0" smtClean="0"/>
              <a:t> Web. 30 Mar. 2015.</a:t>
            </a:r>
            <a:endParaRPr lang="en-US" dirty="0"/>
          </a:p>
        </p:txBody>
      </p:sp>
      <p:sp>
        <p:nvSpPr>
          <p:cNvPr id="6" name="Rectangle 5"/>
          <p:cNvSpPr/>
          <p:nvPr/>
        </p:nvSpPr>
        <p:spPr>
          <a:xfrm>
            <a:off x="910100" y="1679530"/>
            <a:ext cx="7345298" cy="646331"/>
          </a:xfrm>
          <a:prstGeom prst="rect">
            <a:avLst/>
          </a:prstGeom>
        </p:spPr>
        <p:txBody>
          <a:bodyPr wrap="square">
            <a:spAutoFit/>
          </a:bodyPr>
          <a:lstStyle/>
          <a:p>
            <a:r>
              <a:rPr lang="en-US" dirty="0" smtClean="0"/>
              <a:t>"Encyclopedia of Cleveland History: HOUGHRIOTS." Encyclopedia of Cleveland History: HOUGH RIOTS. </a:t>
            </a:r>
            <a:r>
              <a:rPr lang="en-US" dirty="0" err="1" smtClean="0"/>
              <a:t>N.p</a:t>
            </a:r>
            <a:r>
              <a:rPr lang="en-US" dirty="0" smtClean="0"/>
              <a:t>., </a:t>
            </a:r>
            <a:r>
              <a:rPr lang="en-US" dirty="0" err="1" smtClean="0"/>
              <a:t>n.d.</a:t>
            </a:r>
            <a:r>
              <a:rPr lang="en-US" dirty="0" smtClean="0"/>
              <a:t> Web. 30 Mar. 2015.</a:t>
            </a:r>
            <a:endParaRPr lang="en-US" dirty="0"/>
          </a:p>
        </p:txBody>
      </p:sp>
      <p:sp>
        <p:nvSpPr>
          <p:cNvPr id="7" name="Rectangle 6"/>
          <p:cNvSpPr/>
          <p:nvPr/>
        </p:nvSpPr>
        <p:spPr>
          <a:xfrm>
            <a:off x="980659" y="3418570"/>
            <a:ext cx="6445671" cy="369332"/>
          </a:xfrm>
          <a:prstGeom prst="rect">
            <a:avLst/>
          </a:prstGeom>
        </p:spPr>
        <p:txBody>
          <a:bodyPr wrap="square">
            <a:spAutoFit/>
          </a:bodyPr>
          <a:lstStyle/>
          <a:p>
            <a:r>
              <a:rPr lang="en-US" dirty="0" smtClean="0"/>
              <a:t>"Hough Riots Photograph." Clio. </a:t>
            </a:r>
            <a:r>
              <a:rPr lang="en-US" dirty="0" err="1" smtClean="0"/>
              <a:t>N.p</a:t>
            </a:r>
            <a:r>
              <a:rPr lang="en-US" dirty="0" smtClean="0"/>
              <a:t>., </a:t>
            </a:r>
            <a:r>
              <a:rPr lang="en-US" dirty="0" err="1" smtClean="0"/>
              <a:t>n.d.</a:t>
            </a:r>
            <a:r>
              <a:rPr lang="en-US" dirty="0" smtClean="0"/>
              <a:t> Web. 30 Mar. 2015.</a:t>
            </a:r>
            <a:endParaRPr lang="en-US" dirty="0"/>
          </a:p>
        </p:txBody>
      </p:sp>
      <p:pic>
        <p:nvPicPr>
          <p:cNvPr id="9" name="Picture 8" descr="Houghmu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808" y="4678363"/>
            <a:ext cx="6350000" cy="1447800"/>
          </a:xfrm>
          <a:prstGeom prst="rect">
            <a:avLst/>
          </a:prstGeom>
        </p:spPr>
      </p:pic>
      <p:sp>
        <p:nvSpPr>
          <p:cNvPr id="10" name="TextBox 9"/>
          <p:cNvSpPr txBox="1"/>
          <p:nvPr/>
        </p:nvSpPr>
        <p:spPr>
          <a:xfrm>
            <a:off x="980659" y="4018468"/>
            <a:ext cx="6258467" cy="646331"/>
          </a:xfrm>
          <a:prstGeom prst="rect">
            <a:avLst/>
          </a:prstGeom>
          <a:noFill/>
        </p:spPr>
        <p:txBody>
          <a:bodyPr wrap="square" rtlCol="0">
            <a:spAutoFit/>
          </a:bodyPr>
          <a:lstStyle/>
          <a:p>
            <a:r>
              <a:rPr lang="en-US" dirty="0"/>
              <a:t>Rivers, Larry. "Hough Riots: "Was It Good?"" YouTube. Digital Humanities, </a:t>
            </a:r>
            <a:r>
              <a:rPr lang="en-US" dirty="0" err="1"/>
              <a:t>n.d.</a:t>
            </a:r>
            <a:r>
              <a:rPr lang="en-US" dirty="0"/>
              <a:t> Web.</a:t>
            </a:r>
          </a:p>
        </p:txBody>
      </p:sp>
    </p:spTree>
    <p:extLst>
      <p:ext uri="{BB962C8B-B14F-4D97-AF65-F5344CB8AC3E}">
        <p14:creationId xmlns:p14="http://schemas.microsoft.com/office/powerpoint/2010/main" val="1543260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a:t>
            </a:r>
            <a:br>
              <a:rPr lang="en-US" dirty="0" smtClean="0"/>
            </a:br>
            <a:r>
              <a:rPr lang="en-US" dirty="0" smtClean="0"/>
              <a:t>The Neighborhood</a:t>
            </a:r>
            <a:endParaRPr lang="en-US" dirty="0"/>
          </a:p>
        </p:txBody>
      </p:sp>
      <p:pic>
        <p:nvPicPr>
          <p:cNvPr id="6" name="Picture 5"/>
          <p:cNvPicPr>
            <a:picLocks noChangeAspect="1"/>
          </p:cNvPicPr>
          <p:nvPr/>
        </p:nvPicPr>
        <p:blipFill>
          <a:blip r:embed="rId2"/>
          <a:stretch>
            <a:fillRect/>
          </a:stretch>
        </p:blipFill>
        <p:spPr>
          <a:xfrm>
            <a:off x="1689100" y="1601507"/>
            <a:ext cx="5765800" cy="2032000"/>
          </a:xfrm>
          <a:prstGeom prst="rect">
            <a:avLst/>
          </a:prstGeom>
        </p:spPr>
      </p:pic>
      <p:pic>
        <p:nvPicPr>
          <p:cNvPr id="8" name="Picture 7"/>
          <p:cNvPicPr>
            <a:picLocks noChangeAspect="1"/>
          </p:cNvPicPr>
          <p:nvPr/>
        </p:nvPicPr>
        <p:blipFill>
          <a:blip r:embed="rId3"/>
          <a:stretch>
            <a:fillRect/>
          </a:stretch>
        </p:blipFill>
        <p:spPr>
          <a:xfrm>
            <a:off x="3098800" y="3633507"/>
            <a:ext cx="2933700" cy="2768600"/>
          </a:xfrm>
          <a:prstGeom prst="rect">
            <a:avLst/>
          </a:prstGeom>
        </p:spPr>
      </p:pic>
    </p:spTree>
    <p:extLst>
      <p:ext uri="{BB962C8B-B14F-4D97-AF65-F5344CB8AC3E}">
        <p14:creationId xmlns:p14="http://schemas.microsoft.com/office/powerpoint/2010/main" val="2836348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 RIOTS</a:t>
            </a:r>
            <a:br>
              <a:rPr lang="en-US" dirty="0" smtClean="0"/>
            </a:br>
            <a:r>
              <a:rPr lang="en-US" dirty="0" smtClean="0"/>
              <a:t>*Where &amp; When*</a:t>
            </a:r>
            <a:endParaRPr lang="en-US" dirty="0"/>
          </a:p>
        </p:txBody>
      </p:sp>
      <p:sp>
        <p:nvSpPr>
          <p:cNvPr id="3" name="Content Placeholder 2"/>
          <p:cNvSpPr>
            <a:spLocks noGrp="1"/>
          </p:cNvSpPr>
          <p:nvPr>
            <p:ph idx="1"/>
          </p:nvPr>
        </p:nvSpPr>
        <p:spPr>
          <a:xfrm>
            <a:off x="457200" y="3316538"/>
            <a:ext cx="8229600" cy="2809625"/>
          </a:xfrm>
        </p:spPr>
        <p:txBody>
          <a:bodyPr>
            <a:normAutofit/>
          </a:bodyPr>
          <a:lstStyle/>
          <a:p>
            <a:pPr marL="0" indent="0">
              <a:buNone/>
            </a:pPr>
            <a:r>
              <a:rPr lang="en-US" dirty="0" smtClean="0"/>
              <a:t>The Hough Riots were race riots that took place in the predominately African-American area  of Hough (huff) in Cleveland.</a:t>
            </a:r>
            <a:endParaRPr lang="en-US" dirty="0"/>
          </a:p>
          <a:p>
            <a:pPr marL="0" indent="0">
              <a:buNone/>
            </a:pPr>
            <a:r>
              <a:rPr lang="en-US" dirty="0" smtClean="0"/>
              <a:t>It took place over a 6-night period from July 18, through July 23, 1966.</a:t>
            </a:r>
            <a:endParaRPr lang="en-US" dirty="0"/>
          </a:p>
        </p:txBody>
      </p:sp>
      <p:pic>
        <p:nvPicPr>
          <p:cNvPr id="4" name="Picture 3"/>
          <p:cNvPicPr>
            <a:picLocks noChangeAspect="1"/>
          </p:cNvPicPr>
          <p:nvPr/>
        </p:nvPicPr>
        <p:blipFill>
          <a:blip r:embed="rId2"/>
          <a:stretch>
            <a:fillRect/>
          </a:stretch>
        </p:blipFill>
        <p:spPr>
          <a:xfrm>
            <a:off x="2973217" y="1417638"/>
            <a:ext cx="3041934" cy="1759140"/>
          </a:xfrm>
          <a:prstGeom prst="rect">
            <a:avLst/>
          </a:prstGeom>
        </p:spPr>
      </p:pic>
    </p:spTree>
    <p:extLst>
      <p:ext uri="{BB962C8B-B14F-4D97-AF65-F5344CB8AC3E}">
        <p14:creationId xmlns:p14="http://schemas.microsoft.com/office/powerpoint/2010/main" val="20543680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 Riots</a:t>
            </a:r>
            <a:br>
              <a:rPr lang="en-US" dirty="0" smtClean="0"/>
            </a:br>
            <a:r>
              <a:rPr lang="en-US" dirty="0" smtClean="0"/>
              <a:t>History</a:t>
            </a:r>
            <a:endParaRPr lang="en-US" dirty="0"/>
          </a:p>
        </p:txBody>
      </p:sp>
      <p:sp>
        <p:nvSpPr>
          <p:cNvPr id="6" name="Rectangle 5"/>
          <p:cNvSpPr/>
          <p:nvPr/>
        </p:nvSpPr>
        <p:spPr>
          <a:xfrm>
            <a:off x="615958" y="1417638"/>
            <a:ext cx="8229600" cy="3108544"/>
          </a:xfrm>
          <a:prstGeom prst="rect">
            <a:avLst/>
          </a:prstGeom>
        </p:spPr>
        <p:txBody>
          <a:bodyPr wrap="square">
            <a:spAutoFit/>
          </a:bodyPr>
          <a:lstStyle/>
          <a:p>
            <a:r>
              <a:rPr lang="en-US" sz="2800" dirty="0" smtClean="0"/>
              <a:t> It was high old times in Hough during its heyday from 1880 to 1920. Hough was a place to see and be seen. Society’s elite carved out a unique existence along  Euclid Avenue making this Cleveland-Hough corridor the showpiece of the Midwest.  Replete with topiary gardens and Grecian fountains, the name Hough came to symbolize prosperity. </a:t>
            </a:r>
            <a:endParaRPr lang="en-US" sz="2800" dirty="0"/>
          </a:p>
        </p:txBody>
      </p:sp>
      <p:pic>
        <p:nvPicPr>
          <p:cNvPr id="11" name="Content Placeholder 10"/>
          <p:cNvPicPr>
            <a:picLocks noGrp="1" noChangeAspect="1"/>
          </p:cNvPicPr>
          <p:nvPr>
            <p:ph idx="1"/>
          </p:nvPr>
        </p:nvPicPr>
        <p:blipFill>
          <a:blip r:embed="rId2"/>
          <a:srcRect t="8643" b="8643"/>
          <a:stretch>
            <a:fillRect/>
          </a:stretch>
        </p:blipFill>
        <p:spPr>
          <a:xfrm>
            <a:off x="3237664" y="4627756"/>
            <a:ext cx="2724568" cy="1498407"/>
          </a:xfrm>
        </p:spPr>
      </p:pic>
    </p:spTree>
    <p:extLst>
      <p:ext uri="{BB962C8B-B14F-4D97-AF65-F5344CB8AC3E}">
        <p14:creationId xmlns:p14="http://schemas.microsoft.com/office/powerpoint/2010/main" val="27967130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 Riots</a:t>
            </a:r>
            <a:br>
              <a:rPr lang="en-US" dirty="0" smtClean="0"/>
            </a:br>
            <a:r>
              <a:rPr lang="en-US" dirty="0" smtClean="0"/>
              <a:t>History</a:t>
            </a:r>
            <a:endParaRPr lang="en-US" dirty="0"/>
          </a:p>
        </p:txBody>
      </p:sp>
      <p:sp>
        <p:nvSpPr>
          <p:cNvPr id="3" name="Content Placeholder 2"/>
          <p:cNvSpPr>
            <a:spLocks noGrp="1"/>
          </p:cNvSpPr>
          <p:nvPr>
            <p:ph idx="1"/>
          </p:nvPr>
        </p:nvSpPr>
        <p:spPr>
          <a:xfrm>
            <a:off x="457200" y="5962711"/>
            <a:ext cx="8229600" cy="163452"/>
          </a:xfrm>
        </p:spPr>
        <p:txBody>
          <a:bodyPr>
            <a:normAutofit fontScale="25000" lnSpcReduction="20000"/>
          </a:bodyPr>
          <a:lstStyle/>
          <a:p>
            <a:endParaRPr lang="en-US" dirty="0"/>
          </a:p>
        </p:txBody>
      </p:sp>
      <p:sp>
        <p:nvSpPr>
          <p:cNvPr id="4" name="Rectangle 3"/>
          <p:cNvSpPr/>
          <p:nvPr/>
        </p:nvSpPr>
        <p:spPr>
          <a:xfrm>
            <a:off x="457200" y="1470561"/>
            <a:ext cx="8362670" cy="4955202"/>
          </a:xfrm>
          <a:prstGeom prst="rect">
            <a:avLst/>
          </a:prstGeom>
        </p:spPr>
        <p:txBody>
          <a:bodyPr wrap="square">
            <a:spAutoFit/>
          </a:bodyPr>
          <a:lstStyle/>
          <a:p>
            <a:r>
              <a:rPr lang="en-US" sz="2800" dirty="0" smtClean="0"/>
              <a:t>By the 1950s things would change drastically. Economic and social transformations began to chip away at Hough’s wealth and luster. By the 1960s, with any vestige of prominence long gone, Hough had become an overcrowded, rat infested ghetto destined to have its star rise one last time as a dubious chapter in the riotous ‘60s.</a:t>
            </a:r>
          </a:p>
          <a:p>
            <a:endParaRPr lang="en-US" sz="2400" dirty="0"/>
          </a:p>
          <a:p>
            <a:endParaRPr lang="en-US" sz="2400" dirty="0" smtClean="0"/>
          </a:p>
          <a:p>
            <a:endParaRPr lang="en-US" sz="2400" dirty="0"/>
          </a:p>
          <a:p>
            <a:endParaRPr lang="en-US" sz="2400" dirty="0" smtClean="0"/>
          </a:p>
          <a:p>
            <a:endParaRPr lang="en-US" sz="2400" dirty="0"/>
          </a:p>
        </p:txBody>
      </p:sp>
      <p:pic>
        <p:nvPicPr>
          <p:cNvPr id="7" name="Picture 6" descr="Hough_sl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450" y="4252333"/>
            <a:ext cx="2896579" cy="1873830"/>
          </a:xfrm>
          <a:prstGeom prst="rect">
            <a:avLst/>
          </a:prstGeom>
        </p:spPr>
      </p:pic>
    </p:spTree>
    <p:extLst>
      <p:ext uri="{BB962C8B-B14F-4D97-AF65-F5344CB8AC3E}">
        <p14:creationId xmlns:p14="http://schemas.microsoft.com/office/powerpoint/2010/main" val="519011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Hough Riots</a:t>
            </a:r>
            <a:br>
              <a:rPr lang="en-US" dirty="0" smtClean="0"/>
            </a:br>
            <a:r>
              <a:rPr lang="en-US" dirty="0" smtClean="0"/>
              <a:t>					        	CAUSE!</a:t>
            </a:r>
            <a:endParaRPr lang="en-US" dirty="0"/>
          </a:p>
        </p:txBody>
      </p:sp>
      <p:sp>
        <p:nvSpPr>
          <p:cNvPr id="3" name="Content Placeholder 2"/>
          <p:cNvSpPr>
            <a:spLocks noGrp="1"/>
          </p:cNvSpPr>
          <p:nvPr>
            <p:ph idx="1"/>
          </p:nvPr>
        </p:nvSpPr>
        <p:spPr>
          <a:xfrm flipV="1">
            <a:off x="457200" y="6126163"/>
            <a:ext cx="8229600" cy="45719"/>
          </a:xfrm>
        </p:spPr>
        <p:txBody>
          <a:bodyPr>
            <a:normAutofit fontScale="25000" lnSpcReduction="20000"/>
          </a:bodyPr>
          <a:lstStyle/>
          <a:p>
            <a:endParaRPr lang="en-US" dirty="0"/>
          </a:p>
        </p:txBody>
      </p:sp>
      <p:sp>
        <p:nvSpPr>
          <p:cNvPr id="4" name="Rectangle 3"/>
          <p:cNvSpPr/>
          <p:nvPr/>
        </p:nvSpPr>
        <p:spPr>
          <a:xfrm>
            <a:off x="582112" y="2887682"/>
            <a:ext cx="7963571" cy="3970318"/>
          </a:xfrm>
          <a:prstGeom prst="rect">
            <a:avLst/>
          </a:prstGeom>
        </p:spPr>
        <p:txBody>
          <a:bodyPr wrap="square">
            <a:spAutoFit/>
          </a:bodyPr>
          <a:lstStyle/>
          <a:p>
            <a:r>
              <a:rPr lang="en-US" sz="2800" dirty="0" smtClean="0"/>
              <a:t>The riots were sparked by a dispute over a glass of water at the Seventy-</a:t>
            </a:r>
            <a:r>
              <a:rPr lang="en-US" sz="2800" dirty="0" err="1" smtClean="0"/>
              <a:t>Niners</a:t>
            </a:r>
            <a:r>
              <a:rPr lang="en-US" sz="2800" dirty="0" smtClean="0"/>
              <a:t> Cafe at Hough Ave. and E. 79th St. on the evening of 18 July, which escalated until the police were unable to deal with the situation. As the crowd grew larger, rock throwing, looting, and vandalism gradually spread throughout the Hough area. The following evening the violence was repeated, with fires set in the area as well as reports of sniper fire.</a:t>
            </a:r>
            <a:endParaRPr lang="en-US" sz="2800" dirty="0"/>
          </a:p>
        </p:txBody>
      </p:sp>
      <p:pic>
        <p:nvPicPr>
          <p:cNvPr id="9" name="Picture 8" descr="79ers_bar_Houg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93" y="27696"/>
            <a:ext cx="4092420" cy="2779884"/>
          </a:xfrm>
          <a:prstGeom prst="rect">
            <a:avLst/>
          </a:prstGeom>
        </p:spPr>
      </p:pic>
    </p:spTree>
    <p:extLst>
      <p:ext uri="{BB962C8B-B14F-4D97-AF65-F5344CB8AC3E}">
        <p14:creationId xmlns:p14="http://schemas.microsoft.com/office/powerpoint/2010/main" val="1856690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 Riots</a:t>
            </a:r>
            <a:br>
              <a:rPr lang="en-US" dirty="0" smtClean="0"/>
            </a:br>
            <a:r>
              <a:rPr lang="en-US" dirty="0" smtClean="0"/>
              <a:t>EFFECT!</a:t>
            </a:r>
            <a:endParaRPr lang="en-US" dirty="0"/>
          </a:p>
        </p:txBody>
      </p:sp>
      <p:sp>
        <p:nvSpPr>
          <p:cNvPr id="3" name="Content Placeholder 2"/>
          <p:cNvSpPr>
            <a:spLocks noGrp="1"/>
          </p:cNvSpPr>
          <p:nvPr>
            <p:ph idx="1"/>
          </p:nvPr>
        </p:nvSpPr>
        <p:spPr>
          <a:xfrm>
            <a:off x="457200" y="5945069"/>
            <a:ext cx="8229600" cy="181093"/>
          </a:xfrm>
        </p:spPr>
        <p:txBody>
          <a:bodyPr>
            <a:normAutofit fontScale="25000" lnSpcReduction="20000"/>
          </a:bodyPr>
          <a:lstStyle/>
          <a:p>
            <a:pPr marL="0" indent="0">
              <a:buNone/>
            </a:pPr>
            <a:endParaRPr lang="en-US" dirty="0"/>
          </a:p>
        </p:txBody>
      </p:sp>
      <p:sp>
        <p:nvSpPr>
          <p:cNvPr id="4" name="Rectangle 3"/>
          <p:cNvSpPr/>
          <p:nvPr/>
        </p:nvSpPr>
        <p:spPr>
          <a:xfrm>
            <a:off x="457200" y="1577275"/>
            <a:ext cx="8229600" cy="5262980"/>
          </a:xfrm>
          <a:prstGeom prst="rect">
            <a:avLst/>
          </a:prstGeom>
        </p:spPr>
        <p:txBody>
          <a:bodyPr wrap="square">
            <a:spAutoFit/>
          </a:bodyPr>
          <a:lstStyle/>
          <a:p>
            <a:r>
              <a:rPr lang="en-US" sz="2800" dirty="0" smtClean="0"/>
              <a:t>At the request of Mayor Ralph </a:t>
            </a:r>
            <a:r>
              <a:rPr lang="en-US" sz="2800" dirty="0" err="1" smtClean="0"/>
              <a:t>Locher</a:t>
            </a:r>
            <a:r>
              <a:rPr lang="en-US" sz="2800" dirty="0" smtClean="0"/>
              <a:t>, the Natl. Guard moved into HOUGH on the morning of 20 July to restore order, and the mayor closed all bars and taverns. After a major fire at Cedar and E. 106th on the 21st, things slowly returned to normal. On Monday, 25 July, those stores in the Hough area that had escaped serious damage reopened, and the Natl. Guard was gradually released from duty. During the riots, 4 people were killed, about 30 were injured, close to 300 were arrested, and approx. 240 fires were reported. There was no evidence that the riots had been planned or controlled by radical groups in Cleveland.</a:t>
            </a:r>
            <a:endParaRPr lang="en-US" sz="2800" dirty="0"/>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505" y="0"/>
            <a:ext cx="2399005" cy="1646550"/>
          </a:xfrm>
          <a:prstGeom prst="rect">
            <a:avLst/>
          </a:prstGeom>
        </p:spPr>
      </p:pic>
    </p:spTree>
    <p:extLst>
      <p:ext uri="{BB962C8B-B14F-4D97-AF65-F5344CB8AC3E}">
        <p14:creationId xmlns:p14="http://schemas.microsoft.com/office/powerpoint/2010/main" val="4281165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 RIOTS</a:t>
            </a:r>
            <a:br>
              <a:rPr lang="en-US" dirty="0" smtClean="0"/>
            </a:br>
            <a:r>
              <a:rPr lang="en-US" dirty="0" smtClean="0"/>
              <a:t>PICTORIAL</a:t>
            </a:r>
            <a:endParaRPr lang="en-US" dirty="0"/>
          </a:p>
        </p:txBody>
      </p:sp>
      <p:pic>
        <p:nvPicPr>
          <p:cNvPr id="4" name="Content Placeholder 3" descr="cash_resister_cr.jpg"/>
          <p:cNvPicPr>
            <a:picLocks noGrp="1" noChangeAspect="1"/>
          </p:cNvPicPr>
          <p:nvPr>
            <p:ph idx="1"/>
          </p:nvPr>
        </p:nvPicPr>
        <p:blipFill>
          <a:blip r:embed="rId2">
            <a:extLst>
              <a:ext uri="{28A0092B-C50C-407E-A947-70E740481C1C}">
                <a14:useLocalDpi xmlns:a14="http://schemas.microsoft.com/office/drawing/2010/main" val="0"/>
              </a:ext>
            </a:extLst>
          </a:blip>
          <a:srcRect t="22657" b="22657"/>
          <a:stretch>
            <a:fillRect/>
          </a:stretch>
        </p:blipFill>
        <p:spPr/>
      </p:pic>
    </p:spTree>
    <p:extLst>
      <p:ext uri="{BB962C8B-B14F-4D97-AF65-F5344CB8AC3E}">
        <p14:creationId xmlns:p14="http://schemas.microsoft.com/office/powerpoint/2010/main" val="18350931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HOUGH RIOTS</a:t>
            </a:r>
            <a:br>
              <a:rPr lang="en-US" dirty="0" smtClean="0"/>
            </a:br>
            <a:r>
              <a:rPr lang="en-US" dirty="0" smtClean="0"/>
              <a:t>PICTORIAL</a:t>
            </a:r>
            <a:endParaRPr lang="en-US" dirty="0"/>
          </a:p>
        </p:txBody>
      </p:sp>
      <p:pic>
        <p:nvPicPr>
          <p:cNvPr id="5" name="Content Placeholder 4" descr="CPD_snipers.jpg"/>
          <p:cNvPicPr>
            <a:picLocks noGrp="1" noChangeAspect="1"/>
          </p:cNvPicPr>
          <p:nvPr>
            <p:ph idx="1"/>
          </p:nvPr>
        </p:nvPicPr>
        <p:blipFill>
          <a:blip r:embed="rId2">
            <a:extLst>
              <a:ext uri="{28A0092B-C50C-407E-A947-70E740481C1C}">
                <a14:useLocalDpi xmlns:a14="http://schemas.microsoft.com/office/drawing/2010/main" val="0"/>
              </a:ext>
            </a:extLst>
          </a:blip>
          <a:srcRect t="14090" b="14090"/>
          <a:stretch>
            <a:fillRect/>
          </a:stretch>
        </p:blipFill>
        <p:spPr>
          <a:xfrm>
            <a:off x="3136230" y="3459475"/>
            <a:ext cx="6007770" cy="3304042"/>
          </a:xfrm>
        </p:spPr>
      </p:pic>
      <p:pic>
        <p:nvPicPr>
          <p:cNvPr id="4" name="Picture 3" descr="Hough-riot~~element1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5" y="1416065"/>
            <a:ext cx="4482669" cy="2819621"/>
          </a:xfrm>
          <a:prstGeom prst="rect">
            <a:avLst/>
          </a:prstGeom>
        </p:spPr>
      </p:pic>
    </p:spTree>
    <p:extLst>
      <p:ext uri="{BB962C8B-B14F-4D97-AF65-F5344CB8AC3E}">
        <p14:creationId xmlns:p14="http://schemas.microsoft.com/office/powerpoint/2010/main" val="4404779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591</Words>
  <Application>Microsoft Macintosh PowerPoint</Application>
  <PresentationFormat>On-screen Show (4:3)</PresentationFormat>
  <Paragraphs>32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HOUGH RIOTS</vt:lpstr>
      <vt:lpstr>HOUGH The Neighborhood</vt:lpstr>
      <vt:lpstr>HOUGH RIOTS *Where &amp; When*</vt:lpstr>
      <vt:lpstr>Hough Riots History</vt:lpstr>
      <vt:lpstr>Hough Riots History</vt:lpstr>
      <vt:lpstr>                   Hough Riots               CAUSE!</vt:lpstr>
      <vt:lpstr>Hough Riots EFFECT!</vt:lpstr>
      <vt:lpstr>HOUGH RIOTS PICTORIAL</vt:lpstr>
      <vt:lpstr>HOUGH RIOTS PICTORIAL</vt:lpstr>
      <vt:lpstr>HOUGH RIOTS PICTORIAL</vt:lpstr>
      <vt:lpstr>Hough Now!</vt:lpstr>
      <vt:lpstr>Hough Riots</vt:lpstr>
      <vt:lpstr>Hough Riots Citations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HOUGH RIOTS</dc:title>
  <dc:creator>Tims Daisy</dc:creator>
  <cp:lastModifiedBy>Tims Daisy</cp:lastModifiedBy>
  <cp:revision>16</cp:revision>
  <dcterms:created xsi:type="dcterms:W3CDTF">2015-03-30T16:42:08Z</dcterms:created>
  <dcterms:modified xsi:type="dcterms:W3CDTF">2015-04-10T12:32:58Z</dcterms:modified>
</cp:coreProperties>
</file>